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3"/>
    <p:sldId id="1755" r:id="rId4"/>
    <p:sldId id="269" r:id="rId5"/>
    <p:sldId id="1825" r:id="rId6"/>
    <p:sldId id="1805" r:id="rId7"/>
    <p:sldId id="1827" r:id="rId8"/>
    <p:sldId id="1828" r:id="rId9"/>
    <p:sldId id="1829" r:id="rId10"/>
    <p:sldId id="1806" r:id="rId11"/>
    <p:sldId id="1830" r:id="rId12"/>
    <p:sldId id="1764" r:id="rId13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AD47A8F3-D23A-4AD9-AED8-D8A7222EF2C2}">
          <p14:sldIdLst/>
        </p14:section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1755"/>
            <p14:sldId id="269"/>
            <p14:sldId id="1825"/>
            <p14:sldId id="1805"/>
            <p14:sldId id="1828"/>
            <p14:sldId id="1806"/>
            <p14:sldId id="1829"/>
            <p14:sldId id="1830"/>
            <p14:sldId id="1827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1764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  <p14:section name="推荐配图" id="{7630F0D5-5EF4-44D1-A6F8-008BC4FB262D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非" initials="吴非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F8B"/>
    <a:srgbClr val="E0CFBD"/>
    <a:srgbClr val="A62038"/>
    <a:srgbClr val="E8E8E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726" autoAdjust="0"/>
    <p:restoredTop sz="94289" autoAdjust="0"/>
  </p:normalViewPr>
  <p:slideViewPr>
    <p:cSldViewPr snapToGrid="0" showGuides="1">
      <p:cViewPr varScale="1">
        <p:scale>
          <a:sx n="81" d="100"/>
          <a:sy n="81" d="100"/>
        </p:scale>
        <p:origin x="90" y="336"/>
      </p:cViewPr>
      <p:guideLst>
        <p:guide pos="3840"/>
        <p:guide orient="horz" pos="1008"/>
        <p:guide orient="horz" pos="1529"/>
        <p:guide orient="horz" pos="3084"/>
        <p:guide pos="2128"/>
        <p:guide pos="4062"/>
        <p:guide pos="5972"/>
        <p:guide pos="5325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image16.wdp"/><Relationship Id="rId7" Type="http://schemas.openxmlformats.org/officeDocument/2006/relationships/image" Target="../media/image15.png"/><Relationship Id="rId6" Type="http://schemas.microsoft.com/office/2007/relationships/hdphoto" Target="../media/image5.wdp"/><Relationship Id="rId5" Type="http://schemas.openxmlformats.org/officeDocument/2006/relationships/image" Target="../media/image1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600" dirty="0"/>
              <a:t>可视化项目汇报</a:t>
            </a:r>
            <a:endParaRPr lang="zh-CN" altLang="en-US" spc="60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汇报人姓名：申屠佳颖</a:t>
            </a:r>
            <a:endParaRPr lang="en-US" altLang="zh-CN" spc="600" dirty="0"/>
          </a:p>
          <a:p>
            <a:r>
              <a:rPr lang="zh-CN" altLang="en-US" spc="600" dirty="0"/>
              <a:t>小组成员：吴非 申屠佳颖 高鹏轩</a:t>
            </a:r>
            <a:endParaRPr lang="zh-CN" altLang="en-US" spc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bg1"/>
                </a:solidFill>
              </a:rPr>
              <a:t>下一周计划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6935" y="1699260"/>
            <a:ext cx="2710180" cy="1906905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txBody>
          <a:bodyPr wrap="square" rtlCol="0" anchor="t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修改数据接口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全球疫情面板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全国疫情面板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更细数据的获取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确认市级数据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58845" y="2174240"/>
            <a:ext cx="2312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+mn-ea"/>
              </a:rPr>
              <a:t>数据</a:t>
            </a:r>
            <a:endParaRPr lang="zh-CN" altLang="en-US" sz="2400" b="1">
              <a:latin typeface="+mn-ea"/>
            </a:endParaRPr>
          </a:p>
        </p:txBody>
      </p:sp>
      <p:sp>
        <p:nvSpPr>
          <p:cNvPr id="7" name="Freeform 2"/>
          <p:cNvSpPr/>
          <p:nvPr/>
        </p:nvSpPr>
        <p:spPr bwMode="auto">
          <a:xfrm rot="607970">
            <a:off x="5892483" y="2460943"/>
            <a:ext cx="1125537" cy="1476375"/>
          </a:xfrm>
          <a:custGeom>
            <a:avLst/>
            <a:gdLst>
              <a:gd name="T0" fmla="*/ 524 w 524"/>
              <a:gd name="T1" fmla="*/ 526 h 688"/>
              <a:gd name="T2" fmla="*/ 0 w 524"/>
              <a:gd name="T3" fmla="*/ 0 h 688"/>
              <a:gd name="T4" fmla="*/ 0 w 524"/>
              <a:gd name="T5" fmla="*/ 108 h 688"/>
              <a:gd name="T6" fmla="*/ 24 w 524"/>
              <a:gd name="T7" fmla="*/ 96 h 688"/>
              <a:gd name="T8" fmla="*/ 31 w 524"/>
              <a:gd name="T9" fmla="*/ 91 h 688"/>
              <a:gd name="T10" fmla="*/ 31 w 524"/>
              <a:gd name="T11" fmla="*/ 91 h 688"/>
              <a:gd name="T12" fmla="*/ 31 w 524"/>
              <a:gd name="T13" fmla="*/ 91 h 688"/>
              <a:gd name="T14" fmla="*/ 70 w 524"/>
              <a:gd name="T15" fmla="*/ 77 h 688"/>
              <a:gd name="T16" fmla="*/ 145 w 524"/>
              <a:gd name="T17" fmla="*/ 147 h 688"/>
              <a:gd name="T18" fmla="*/ 76 w 524"/>
              <a:gd name="T19" fmla="*/ 222 h 688"/>
              <a:gd name="T20" fmla="*/ 28 w 524"/>
              <a:gd name="T21" fmla="*/ 207 h 688"/>
              <a:gd name="T22" fmla="*/ 20 w 524"/>
              <a:gd name="T23" fmla="*/ 199 h 688"/>
              <a:gd name="T24" fmla="*/ 0 w 524"/>
              <a:gd name="T25" fmla="*/ 188 h 688"/>
              <a:gd name="T26" fmla="*/ 0 w 524"/>
              <a:gd name="T27" fmla="*/ 282 h 688"/>
              <a:gd name="T28" fmla="*/ 242 w 524"/>
              <a:gd name="T29" fmla="*/ 526 h 688"/>
              <a:gd name="T30" fmla="*/ 242 w 524"/>
              <a:gd name="T31" fmla="*/ 532 h 688"/>
              <a:gd name="T32" fmla="*/ 345 w 524"/>
              <a:gd name="T33" fmla="*/ 532 h 688"/>
              <a:gd name="T34" fmla="*/ 335 w 524"/>
              <a:gd name="T35" fmla="*/ 568 h 688"/>
              <a:gd name="T36" fmla="*/ 329 w 524"/>
              <a:gd name="T37" fmla="*/ 575 h 688"/>
              <a:gd name="T38" fmla="*/ 329 w 524"/>
              <a:gd name="T39" fmla="*/ 576 h 688"/>
              <a:gd name="T40" fmla="*/ 329 w 524"/>
              <a:gd name="T41" fmla="*/ 576 h 688"/>
              <a:gd name="T42" fmla="*/ 317 w 524"/>
              <a:gd name="T43" fmla="*/ 615 h 688"/>
              <a:gd name="T44" fmla="*/ 390 w 524"/>
              <a:gd name="T45" fmla="*/ 688 h 688"/>
              <a:gd name="T46" fmla="*/ 463 w 524"/>
              <a:gd name="T47" fmla="*/ 615 h 688"/>
              <a:gd name="T48" fmla="*/ 445 w 524"/>
              <a:gd name="T49" fmla="*/ 568 h 688"/>
              <a:gd name="T50" fmla="*/ 437 w 524"/>
              <a:gd name="T51" fmla="*/ 560 h 688"/>
              <a:gd name="T52" fmla="*/ 424 w 524"/>
              <a:gd name="T53" fmla="*/ 532 h 688"/>
              <a:gd name="T54" fmla="*/ 523 w 524"/>
              <a:gd name="T55" fmla="*/ 532 h 688"/>
              <a:gd name="T56" fmla="*/ 524 w 524"/>
              <a:gd name="T57" fmla="*/ 526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24" h="688">
                <a:moveTo>
                  <a:pt x="524" y="526"/>
                </a:moveTo>
                <a:cubicBezTo>
                  <a:pt x="524" y="236"/>
                  <a:pt x="289" y="2"/>
                  <a:pt x="0" y="0"/>
                </a:cubicBezTo>
                <a:cubicBezTo>
                  <a:pt x="0" y="108"/>
                  <a:pt x="0" y="108"/>
                  <a:pt x="0" y="108"/>
                </a:cubicBezTo>
                <a:cubicBezTo>
                  <a:pt x="7" y="107"/>
                  <a:pt x="15" y="103"/>
                  <a:pt x="24" y="96"/>
                </a:cubicBezTo>
                <a:cubicBezTo>
                  <a:pt x="26" y="94"/>
                  <a:pt x="28" y="93"/>
                  <a:pt x="31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42" y="83"/>
                  <a:pt x="55" y="78"/>
                  <a:pt x="70" y="77"/>
                </a:cubicBezTo>
                <a:cubicBezTo>
                  <a:pt x="110" y="75"/>
                  <a:pt x="144" y="107"/>
                  <a:pt x="145" y="147"/>
                </a:cubicBezTo>
                <a:cubicBezTo>
                  <a:pt x="147" y="187"/>
                  <a:pt x="116" y="220"/>
                  <a:pt x="76" y="222"/>
                </a:cubicBezTo>
                <a:cubicBezTo>
                  <a:pt x="58" y="223"/>
                  <a:pt x="41" y="217"/>
                  <a:pt x="28" y="207"/>
                </a:cubicBezTo>
                <a:cubicBezTo>
                  <a:pt x="25" y="204"/>
                  <a:pt x="22" y="202"/>
                  <a:pt x="20" y="199"/>
                </a:cubicBezTo>
                <a:cubicBezTo>
                  <a:pt x="20" y="199"/>
                  <a:pt x="11" y="191"/>
                  <a:pt x="0" y="188"/>
                </a:cubicBezTo>
                <a:cubicBezTo>
                  <a:pt x="0" y="282"/>
                  <a:pt x="0" y="282"/>
                  <a:pt x="0" y="282"/>
                </a:cubicBezTo>
                <a:cubicBezTo>
                  <a:pt x="134" y="283"/>
                  <a:pt x="242" y="392"/>
                  <a:pt x="242" y="526"/>
                </a:cubicBezTo>
                <a:cubicBezTo>
                  <a:pt x="242" y="528"/>
                  <a:pt x="242" y="530"/>
                  <a:pt x="242" y="532"/>
                </a:cubicBezTo>
                <a:cubicBezTo>
                  <a:pt x="345" y="532"/>
                  <a:pt x="345" y="532"/>
                  <a:pt x="345" y="532"/>
                </a:cubicBezTo>
                <a:cubicBezTo>
                  <a:pt x="347" y="541"/>
                  <a:pt x="345" y="553"/>
                  <a:pt x="335" y="568"/>
                </a:cubicBezTo>
                <a:cubicBezTo>
                  <a:pt x="333" y="570"/>
                  <a:pt x="331" y="573"/>
                  <a:pt x="329" y="575"/>
                </a:cubicBezTo>
                <a:cubicBezTo>
                  <a:pt x="329" y="575"/>
                  <a:pt x="329" y="575"/>
                  <a:pt x="329" y="576"/>
                </a:cubicBezTo>
                <a:cubicBezTo>
                  <a:pt x="329" y="576"/>
                  <a:pt x="329" y="576"/>
                  <a:pt x="329" y="576"/>
                </a:cubicBezTo>
                <a:cubicBezTo>
                  <a:pt x="322" y="587"/>
                  <a:pt x="317" y="601"/>
                  <a:pt x="317" y="615"/>
                </a:cubicBezTo>
                <a:cubicBezTo>
                  <a:pt x="317" y="655"/>
                  <a:pt x="350" y="688"/>
                  <a:pt x="390" y="688"/>
                </a:cubicBezTo>
                <a:cubicBezTo>
                  <a:pt x="430" y="688"/>
                  <a:pt x="463" y="655"/>
                  <a:pt x="463" y="615"/>
                </a:cubicBezTo>
                <a:cubicBezTo>
                  <a:pt x="463" y="597"/>
                  <a:pt x="456" y="581"/>
                  <a:pt x="445" y="568"/>
                </a:cubicBezTo>
                <a:cubicBezTo>
                  <a:pt x="443" y="565"/>
                  <a:pt x="440" y="562"/>
                  <a:pt x="437" y="560"/>
                </a:cubicBezTo>
                <a:cubicBezTo>
                  <a:pt x="437" y="560"/>
                  <a:pt x="424" y="547"/>
                  <a:pt x="424" y="532"/>
                </a:cubicBezTo>
                <a:cubicBezTo>
                  <a:pt x="523" y="532"/>
                  <a:pt x="523" y="532"/>
                  <a:pt x="523" y="532"/>
                </a:cubicBezTo>
                <a:cubicBezTo>
                  <a:pt x="524" y="530"/>
                  <a:pt x="524" y="528"/>
                  <a:pt x="524" y="526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txBody>
          <a:bodyPr lIns="68580" tIns="34290" rIns="68580" bIns="34290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015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Freeform 3"/>
          <p:cNvSpPr/>
          <p:nvPr/>
        </p:nvSpPr>
        <p:spPr bwMode="auto">
          <a:xfrm rot="607970">
            <a:off x="4803458" y="2292668"/>
            <a:ext cx="1449387" cy="1141412"/>
          </a:xfrm>
          <a:custGeom>
            <a:avLst/>
            <a:gdLst>
              <a:gd name="T0" fmla="*/ 597 w 674"/>
              <a:gd name="T1" fmla="*/ 77 h 532"/>
              <a:gd name="T2" fmla="*/ 558 w 674"/>
              <a:gd name="T3" fmla="*/ 91 h 532"/>
              <a:gd name="T4" fmla="*/ 558 w 674"/>
              <a:gd name="T5" fmla="*/ 91 h 532"/>
              <a:gd name="T6" fmla="*/ 558 w 674"/>
              <a:gd name="T7" fmla="*/ 91 h 532"/>
              <a:gd name="T8" fmla="*/ 551 w 674"/>
              <a:gd name="T9" fmla="*/ 96 h 532"/>
              <a:gd name="T10" fmla="*/ 527 w 674"/>
              <a:gd name="T11" fmla="*/ 108 h 532"/>
              <a:gd name="T12" fmla="*/ 527 w 674"/>
              <a:gd name="T13" fmla="*/ 0 h 532"/>
              <a:gd name="T14" fmla="*/ 525 w 674"/>
              <a:gd name="T15" fmla="*/ 0 h 532"/>
              <a:gd name="T16" fmla="*/ 0 w 674"/>
              <a:gd name="T17" fmla="*/ 526 h 532"/>
              <a:gd name="T18" fmla="*/ 0 w 674"/>
              <a:gd name="T19" fmla="*/ 532 h 532"/>
              <a:gd name="T20" fmla="*/ 97 w 674"/>
              <a:gd name="T21" fmla="*/ 532 h 532"/>
              <a:gd name="T22" fmla="*/ 86 w 674"/>
              <a:gd name="T23" fmla="*/ 504 h 532"/>
              <a:gd name="T24" fmla="*/ 80 w 674"/>
              <a:gd name="T25" fmla="*/ 496 h 532"/>
              <a:gd name="T26" fmla="*/ 80 w 674"/>
              <a:gd name="T27" fmla="*/ 496 h 532"/>
              <a:gd name="T28" fmla="*/ 80 w 674"/>
              <a:gd name="T29" fmla="*/ 496 h 532"/>
              <a:gd name="T30" fmla="*/ 68 w 674"/>
              <a:gd name="T31" fmla="*/ 457 h 532"/>
              <a:gd name="T32" fmla="*/ 141 w 674"/>
              <a:gd name="T33" fmla="*/ 384 h 532"/>
              <a:gd name="T34" fmla="*/ 214 w 674"/>
              <a:gd name="T35" fmla="*/ 457 h 532"/>
              <a:gd name="T36" fmla="*/ 196 w 674"/>
              <a:gd name="T37" fmla="*/ 504 h 532"/>
              <a:gd name="T38" fmla="*/ 188 w 674"/>
              <a:gd name="T39" fmla="*/ 512 h 532"/>
              <a:gd name="T40" fmla="*/ 176 w 674"/>
              <a:gd name="T41" fmla="*/ 532 h 532"/>
              <a:gd name="T42" fmla="*/ 282 w 674"/>
              <a:gd name="T43" fmla="*/ 532 h 532"/>
              <a:gd name="T44" fmla="*/ 281 w 674"/>
              <a:gd name="T45" fmla="*/ 526 h 532"/>
              <a:gd name="T46" fmla="*/ 525 w 674"/>
              <a:gd name="T47" fmla="*/ 282 h 532"/>
              <a:gd name="T48" fmla="*/ 527 w 674"/>
              <a:gd name="T49" fmla="*/ 282 h 532"/>
              <a:gd name="T50" fmla="*/ 527 w 674"/>
              <a:gd name="T51" fmla="*/ 188 h 532"/>
              <a:gd name="T52" fmla="*/ 547 w 674"/>
              <a:gd name="T53" fmla="*/ 199 h 532"/>
              <a:gd name="T54" fmla="*/ 555 w 674"/>
              <a:gd name="T55" fmla="*/ 207 h 532"/>
              <a:gd name="T56" fmla="*/ 603 w 674"/>
              <a:gd name="T57" fmla="*/ 222 h 532"/>
              <a:gd name="T58" fmla="*/ 672 w 674"/>
              <a:gd name="T59" fmla="*/ 147 h 532"/>
              <a:gd name="T60" fmla="*/ 597 w 674"/>
              <a:gd name="T61" fmla="*/ 77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74" h="532">
                <a:moveTo>
                  <a:pt x="597" y="77"/>
                </a:moveTo>
                <a:cubicBezTo>
                  <a:pt x="582" y="78"/>
                  <a:pt x="569" y="83"/>
                  <a:pt x="558" y="91"/>
                </a:cubicBezTo>
                <a:cubicBezTo>
                  <a:pt x="558" y="91"/>
                  <a:pt x="558" y="91"/>
                  <a:pt x="558" y="91"/>
                </a:cubicBezTo>
                <a:cubicBezTo>
                  <a:pt x="558" y="91"/>
                  <a:pt x="558" y="91"/>
                  <a:pt x="558" y="91"/>
                </a:cubicBezTo>
                <a:cubicBezTo>
                  <a:pt x="555" y="93"/>
                  <a:pt x="553" y="94"/>
                  <a:pt x="551" y="96"/>
                </a:cubicBezTo>
                <a:cubicBezTo>
                  <a:pt x="542" y="103"/>
                  <a:pt x="534" y="107"/>
                  <a:pt x="527" y="108"/>
                </a:cubicBezTo>
                <a:cubicBezTo>
                  <a:pt x="527" y="0"/>
                  <a:pt x="527" y="0"/>
                  <a:pt x="527" y="0"/>
                </a:cubicBezTo>
                <a:cubicBezTo>
                  <a:pt x="527" y="0"/>
                  <a:pt x="526" y="0"/>
                  <a:pt x="525" y="0"/>
                </a:cubicBezTo>
                <a:cubicBezTo>
                  <a:pt x="235" y="0"/>
                  <a:pt x="0" y="236"/>
                  <a:pt x="0" y="526"/>
                </a:cubicBezTo>
                <a:cubicBezTo>
                  <a:pt x="0" y="528"/>
                  <a:pt x="0" y="530"/>
                  <a:pt x="0" y="532"/>
                </a:cubicBezTo>
                <a:cubicBezTo>
                  <a:pt x="97" y="532"/>
                  <a:pt x="97" y="532"/>
                  <a:pt x="97" y="532"/>
                </a:cubicBezTo>
                <a:cubicBezTo>
                  <a:pt x="97" y="525"/>
                  <a:pt x="94" y="515"/>
                  <a:pt x="86" y="504"/>
                </a:cubicBezTo>
                <a:cubicBezTo>
                  <a:pt x="84" y="501"/>
                  <a:pt x="82" y="499"/>
                  <a:pt x="80" y="496"/>
                </a:cubicBezTo>
                <a:cubicBezTo>
                  <a:pt x="80" y="496"/>
                  <a:pt x="80" y="496"/>
                  <a:pt x="80" y="496"/>
                </a:cubicBezTo>
                <a:cubicBezTo>
                  <a:pt x="80" y="496"/>
                  <a:pt x="80" y="496"/>
                  <a:pt x="80" y="496"/>
                </a:cubicBezTo>
                <a:cubicBezTo>
                  <a:pt x="73" y="485"/>
                  <a:pt x="68" y="471"/>
                  <a:pt x="68" y="457"/>
                </a:cubicBezTo>
                <a:cubicBezTo>
                  <a:pt x="68" y="417"/>
                  <a:pt x="101" y="384"/>
                  <a:pt x="141" y="384"/>
                </a:cubicBezTo>
                <a:cubicBezTo>
                  <a:pt x="181" y="384"/>
                  <a:pt x="214" y="417"/>
                  <a:pt x="214" y="457"/>
                </a:cubicBezTo>
                <a:cubicBezTo>
                  <a:pt x="214" y="475"/>
                  <a:pt x="207" y="491"/>
                  <a:pt x="196" y="504"/>
                </a:cubicBezTo>
                <a:cubicBezTo>
                  <a:pt x="194" y="507"/>
                  <a:pt x="191" y="509"/>
                  <a:pt x="188" y="512"/>
                </a:cubicBezTo>
                <a:cubicBezTo>
                  <a:pt x="188" y="512"/>
                  <a:pt x="179" y="521"/>
                  <a:pt x="176" y="532"/>
                </a:cubicBezTo>
                <a:cubicBezTo>
                  <a:pt x="282" y="532"/>
                  <a:pt x="282" y="532"/>
                  <a:pt x="282" y="532"/>
                </a:cubicBezTo>
                <a:cubicBezTo>
                  <a:pt x="281" y="530"/>
                  <a:pt x="281" y="528"/>
                  <a:pt x="281" y="526"/>
                </a:cubicBezTo>
                <a:cubicBezTo>
                  <a:pt x="281" y="391"/>
                  <a:pt x="391" y="282"/>
                  <a:pt x="525" y="282"/>
                </a:cubicBezTo>
                <a:cubicBezTo>
                  <a:pt x="526" y="282"/>
                  <a:pt x="527" y="282"/>
                  <a:pt x="527" y="282"/>
                </a:cubicBezTo>
                <a:cubicBezTo>
                  <a:pt x="527" y="188"/>
                  <a:pt x="527" y="188"/>
                  <a:pt x="527" y="188"/>
                </a:cubicBezTo>
                <a:cubicBezTo>
                  <a:pt x="538" y="191"/>
                  <a:pt x="547" y="199"/>
                  <a:pt x="547" y="199"/>
                </a:cubicBezTo>
                <a:cubicBezTo>
                  <a:pt x="549" y="202"/>
                  <a:pt x="552" y="204"/>
                  <a:pt x="555" y="207"/>
                </a:cubicBezTo>
                <a:cubicBezTo>
                  <a:pt x="568" y="217"/>
                  <a:pt x="585" y="223"/>
                  <a:pt x="603" y="222"/>
                </a:cubicBezTo>
                <a:cubicBezTo>
                  <a:pt x="643" y="220"/>
                  <a:pt x="674" y="187"/>
                  <a:pt x="672" y="147"/>
                </a:cubicBezTo>
                <a:cubicBezTo>
                  <a:pt x="671" y="107"/>
                  <a:pt x="637" y="75"/>
                  <a:pt x="597" y="77"/>
                </a:cubicBezTo>
                <a:close/>
              </a:path>
            </a:pathLst>
          </a:custGeom>
          <a:solidFill>
            <a:srgbClr val="175F8B"/>
          </a:solidFill>
          <a:ln w="38100">
            <a:noFill/>
          </a:ln>
        </p:spPr>
        <p:txBody>
          <a:bodyPr lIns="68580" tIns="34290" rIns="68580" bIns="34290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015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Freeform 4"/>
          <p:cNvSpPr/>
          <p:nvPr/>
        </p:nvSpPr>
        <p:spPr bwMode="auto">
          <a:xfrm rot="607970">
            <a:off x="4636770" y="3073718"/>
            <a:ext cx="1131888" cy="1431925"/>
          </a:xfrm>
          <a:custGeom>
            <a:avLst/>
            <a:gdLst>
              <a:gd name="T0" fmla="*/ 487 w 527"/>
              <a:gd name="T1" fmla="*/ 583 h 667"/>
              <a:gd name="T2" fmla="*/ 478 w 527"/>
              <a:gd name="T3" fmla="*/ 591 h 667"/>
              <a:gd name="T4" fmla="*/ 431 w 527"/>
              <a:gd name="T5" fmla="*/ 606 h 667"/>
              <a:gd name="T6" fmla="*/ 361 w 527"/>
              <a:gd name="T7" fmla="*/ 531 h 667"/>
              <a:gd name="T8" fmla="*/ 437 w 527"/>
              <a:gd name="T9" fmla="*/ 461 h 667"/>
              <a:gd name="T10" fmla="*/ 476 w 527"/>
              <a:gd name="T11" fmla="*/ 475 h 667"/>
              <a:gd name="T12" fmla="*/ 476 w 527"/>
              <a:gd name="T13" fmla="*/ 475 h 667"/>
              <a:gd name="T14" fmla="*/ 476 w 527"/>
              <a:gd name="T15" fmla="*/ 475 h 667"/>
              <a:gd name="T16" fmla="*/ 483 w 527"/>
              <a:gd name="T17" fmla="*/ 480 h 667"/>
              <a:gd name="T18" fmla="*/ 527 w 527"/>
              <a:gd name="T19" fmla="*/ 489 h 667"/>
              <a:gd name="T20" fmla="*/ 527 w 527"/>
              <a:gd name="T21" fmla="*/ 386 h 667"/>
              <a:gd name="T22" fmla="*/ 525 w 527"/>
              <a:gd name="T23" fmla="*/ 386 h 667"/>
              <a:gd name="T24" fmla="*/ 282 w 527"/>
              <a:gd name="T25" fmla="*/ 148 h 667"/>
              <a:gd name="T26" fmla="*/ 176 w 527"/>
              <a:gd name="T27" fmla="*/ 148 h 667"/>
              <a:gd name="T28" fmla="*/ 188 w 527"/>
              <a:gd name="T29" fmla="*/ 128 h 667"/>
              <a:gd name="T30" fmla="*/ 196 w 527"/>
              <a:gd name="T31" fmla="*/ 120 h 667"/>
              <a:gd name="T32" fmla="*/ 214 w 527"/>
              <a:gd name="T33" fmla="*/ 73 h 667"/>
              <a:gd name="T34" fmla="*/ 141 w 527"/>
              <a:gd name="T35" fmla="*/ 0 h 667"/>
              <a:gd name="T36" fmla="*/ 68 w 527"/>
              <a:gd name="T37" fmla="*/ 73 h 667"/>
              <a:gd name="T38" fmla="*/ 80 w 527"/>
              <a:gd name="T39" fmla="*/ 112 h 667"/>
              <a:gd name="T40" fmla="*/ 80 w 527"/>
              <a:gd name="T41" fmla="*/ 112 h 667"/>
              <a:gd name="T42" fmla="*/ 80 w 527"/>
              <a:gd name="T43" fmla="*/ 112 h 667"/>
              <a:gd name="T44" fmla="*/ 86 w 527"/>
              <a:gd name="T45" fmla="*/ 120 h 667"/>
              <a:gd name="T46" fmla="*/ 97 w 527"/>
              <a:gd name="T47" fmla="*/ 148 h 667"/>
              <a:gd name="T48" fmla="*/ 0 w 527"/>
              <a:gd name="T49" fmla="*/ 148 h 667"/>
              <a:gd name="T50" fmla="*/ 525 w 527"/>
              <a:gd name="T51" fmla="*/ 667 h 667"/>
              <a:gd name="T52" fmla="*/ 527 w 527"/>
              <a:gd name="T53" fmla="*/ 667 h 667"/>
              <a:gd name="T54" fmla="*/ 527 w 527"/>
              <a:gd name="T55" fmla="*/ 575 h 667"/>
              <a:gd name="T56" fmla="*/ 487 w 527"/>
              <a:gd name="T57" fmla="*/ 58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27" h="667">
                <a:moveTo>
                  <a:pt x="487" y="583"/>
                </a:moveTo>
                <a:cubicBezTo>
                  <a:pt x="484" y="586"/>
                  <a:pt x="482" y="588"/>
                  <a:pt x="478" y="591"/>
                </a:cubicBezTo>
                <a:cubicBezTo>
                  <a:pt x="465" y="601"/>
                  <a:pt x="449" y="607"/>
                  <a:pt x="431" y="606"/>
                </a:cubicBezTo>
                <a:cubicBezTo>
                  <a:pt x="391" y="604"/>
                  <a:pt x="360" y="571"/>
                  <a:pt x="361" y="531"/>
                </a:cubicBezTo>
                <a:cubicBezTo>
                  <a:pt x="363" y="491"/>
                  <a:pt x="397" y="459"/>
                  <a:pt x="437" y="461"/>
                </a:cubicBezTo>
                <a:cubicBezTo>
                  <a:pt x="451" y="462"/>
                  <a:pt x="465" y="467"/>
                  <a:pt x="476" y="475"/>
                </a:cubicBezTo>
                <a:cubicBezTo>
                  <a:pt x="476" y="475"/>
                  <a:pt x="476" y="475"/>
                  <a:pt x="476" y="475"/>
                </a:cubicBezTo>
                <a:cubicBezTo>
                  <a:pt x="476" y="475"/>
                  <a:pt x="476" y="475"/>
                  <a:pt x="476" y="475"/>
                </a:cubicBezTo>
                <a:cubicBezTo>
                  <a:pt x="478" y="477"/>
                  <a:pt x="481" y="478"/>
                  <a:pt x="483" y="480"/>
                </a:cubicBezTo>
                <a:cubicBezTo>
                  <a:pt x="504" y="496"/>
                  <a:pt x="519" y="494"/>
                  <a:pt x="527" y="489"/>
                </a:cubicBezTo>
                <a:cubicBezTo>
                  <a:pt x="527" y="386"/>
                  <a:pt x="527" y="386"/>
                  <a:pt x="527" y="386"/>
                </a:cubicBezTo>
                <a:cubicBezTo>
                  <a:pt x="527" y="386"/>
                  <a:pt x="526" y="386"/>
                  <a:pt x="525" y="386"/>
                </a:cubicBezTo>
                <a:cubicBezTo>
                  <a:pt x="393" y="386"/>
                  <a:pt x="285" y="280"/>
                  <a:pt x="282" y="14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9" y="137"/>
                  <a:pt x="188" y="128"/>
                  <a:pt x="188" y="128"/>
                </a:cubicBezTo>
                <a:cubicBezTo>
                  <a:pt x="191" y="125"/>
                  <a:pt x="194" y="123"/>
                  <a:pt x="196" y="120"/>
                </a:cubicBezTo>
                <a:cubicBezTo>
                  <a:pt x="207" y="107"/>
                  <a:pt x="214" y="91"/>
                  <a:pt x="214" y="73"/>
                </a:cubicBezTo>
                <a:cubicBezTo>
                  <a:pt x="214" y="33"/>
                  <a:pt x="181" y="0"/>
                  <a:pt x="141" y="0"/>
                </a:cubicBezTo>
                <a:cubicBezTo>
                  <a:pt x="101" y="0"/>
                  <a:pt x="68" y="33"/>
                  <a:pt x="68" y="73"/>
                </a:cubicBezTo>
                <a:cubicBezTo>
                  <a:pt x="68" y="87"/>
                  <a:pt x="73" y="101"/>
                  <a:pt x="80" y="112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2" y="115"/>
                  <a:pt x="84" y="117"/>
                  <a:pt x="86" y="120"/>
                </a:cubicBezTo>
                <a:cubicBezTo>
                  <a:pt x="94" y="131"/>
                  <a:pt x="97" y="141"/>
                  <a:pt x="97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3" y="436"/>
                  <a:pt x="237" y="667"/>
                  <a:pt x="525" y="667"/>
                </a:cubicBezTo>
                <a:cubicBezTo>
                  <a:pt x="526" y="667"/>
                  <a:pt x="527" y="667"/>
                  <a:pt x="527" y="667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09" y="563"/>
                  <a:pt x="487" y="583"/>
                  <a:pt x="487" y="583"/>
                </a:cubicBezTo>
                <a:close/>
              </a:path>
            </a:pathLst>
          </a:custGeom>
          <a:solidFill>
            <a:srgbClr val="175F8B"/>
          </a:solidFill>
          <a:ln w="38100">
            <a:solidFill>
              <a:schemeClr val="bg1"/>
            </a:solidFill>
          </a:ln>
        </p:spPr>
        <p:txBody>
          <a:bodyPr lIns="68580" tIns="34290" rIns="68580" bIns="34290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015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Freeform 5"/>
          <p:cNvSpPr/>
          <p:nvPr/>
        </p:nvSpPr>
        <p:spPr bwMode="auto">
          <a:xfrm rot="607970">
            <a:off x="5367020" y="3554730"/>
            <a:ext cx="1481138" cy="1114425"/>
          </a:xfrm>
          <a:custGeom>
            <a:avLst/>
            <a:gdLst>
              <a:gd name="T0" fmla="*/ 604 w 690"/>
              <a:gd name="T1" fmla="*/ 28 h 519"/>
              <a:gd name="T2" fmla="*/ 612 w 690"/>
              <a:gd name="T3" fmla="*/ 36 h 519"/>
              <a:gd name="T4" fmla="*/ 630 w 690"/>
              <a:gd name="T5" fmla="*/ 83 h 519"/>
              <a:gd name="T6" fmla="*/ 557 w 690"/>
              <a:gd name="T7" fmla="*/ 156 h 519"/>
              <a:gd name="T8" fmla="*/ 484 w 690"/>
              <a:gd name="T9" fmla="*/ 83 h 519"/>
              <a:gd name="T10" fmla="*/ 496 w 690"/>
              <a:gd name="T11" fmla="*/ 44 h 519"/>
              <a:gd name="T12" fmla="*/ 496 w 690"/>
              <a:gd name="T13" fmla="*/ 44 h 519"/>
              <a:gd name="T14" fmla="*/ 496 w 690"/>
              <a:gd name="T15" fmla="*/ 43 h 519"/>
              <a:gd name="T16" fmla="*/ 502 w 690"/>
              <a:gd name="T17" fmla="*/ 36 h 519"/>
              <a:gd name="T18" fmla="*/ 512 w 690"/>
              <a:gd name="T19" fmla="*/ 0 h 519"/>
              <a:gd name="T20" fmla="*/ 409 w 690"/>
              <a:gd name="T21" fmla="*/ 0 h 519"/>
              <a:gd name="T22" fmla="*/ 167 w 690"/>
              <a:gd name="T23" fmla="*/ 238 h 519"/>
              <a:gd name="T24" fmla="*/ 167 w 690"/>
              <a:gd name="T25" fmla="*/ 341 h 519"/>
              <a:gd name="T26" fmla="*/ 123 w 690"/>
              <a:gd name="T27" fmla="*/ 332 h 519"/>
              <a:gd name="T28" fmla="*/ 116 w 690"/>
              <a:gd name="T29" fmla="*/ 327 h 519"/>
              <a:gd name="T30" fmla="*/ 116 w 690"/>
              <a:gd name="T31" fmla="*/ 327 h 519"/>
              <a:gd name="T32" fmla="*/ 116 w 690"/>
              <a:gd name="T33" fmla="*/ 327 h 519"/>
              <a:gd name="T34" fmla="*/ 77 w 690"/>
              <a:gd name="T35" fmla="*/ 313 h 519"/>
              <a:gd name="T36" fmla="*/ 1 w 690"/>
              <a:gd name="T37" fmla="*/ 383 h 519"/>
              <a:gd name="T38" fmla="*/ 71 w 690"/>
              <a:gd name="T39" fmla="*/ 458 h 519"/>
              <a:gd name="T40" fmla="*/ 118 w 690"/>
              <a:gd name="T41" fmla="*/ 443 h 519"/>
              <a:gd name="T42" fmla="*/ 127 w 690"/>
              <a:gd name="T43" fmla="*/ 435 h 519"/>
              <a:gd name="T44" fmla="*/ 167 w 690"/>
              <a:gd name="T45" fmla="*/ 427 h 519"/>
              <a:gd name="T46" fmla="*/ 167 w 690"/>
              <a:gd name="T47" fmla="*/ 519 h 519"/>
              <a:gd name="T48" fmla="*/ 690 w 690"/>
              <a:gd name="T49" fmla="*/ 0 h 519"/>
              <a:gd name="T50" fmla="*/ 591 w 690"/>
              <a:gd name="T51" fmla="*/ 0 h 519"/>
              <a:gd name="T52" fmla="*/ 604 w 690"/>
              <a:gd name="T53" fmla="*/ 28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90" h="519">
                <a:moveTo>
                  <a:pt x="604" y="28"/>
                </a:moveTo>
                <a:cubicBezTo>
                  <a:pt x="607" y="30"/>
                  <a:pt x="610" y="33"/>
                  <a:pt x="612" y="36"/>
                </a:cubicBezTo>
                <a:cubicBezTo>
                  <a:pt x="623" y="49"/>
                  <a:pt x="630" y="65"/>
                  <a:pt x="630" y="83"/>
                </a:cubicBezTo>
                <a:cubicBezTo>
                  <a:pt x="630" y="123"/>
                  <a:pt x="597" y="156"/>
                  <a:pt x="557" y="156"/>
                </a:cubicBezTo>
                <a:cubicBezTo>
                  <a:pt x="517" y="156"/>
                  <a:pt x="484" y="123"/>
                  <a:pt x="484" y="83"/>
                </a:cubicBezTo>
                <a:cubicBezTo>
                  <a:pt x="484" y="69"/>
                  <a:pt x="489" y="55"/>
                  <a:pt x="496" y="44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498" y="41"/>
                  <a:pt x="500" y="38"/>
                  <a:pt x="502" y="36"/>
                </a:cubicBezTo>
                <a:cubicBezTo>
                  <a:pt x="512" y="21"/>
                  <a:pt x="514" y="9"/>
                  <a:pt x="51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5" y="131"/>
                  <a:pt x="299" y="236"/>
                  <a:pt x="167" y="238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59" y="346"/>
                  <a:pt x="144" y="348"/>
                  <a:pt x="123" y="332"/>
                </a:cubicBezTo>
                <a:cubicBezTo>
                  <a:pt x="121" y="330"/>
                  <a:pt x="118" y="329"/>
                  <a:pt x="116" y="327"/>
                </a:cubicBezTo>
                <a:cubicBezTo>
                  <a:pt x="116" y="327"/>
                  <a:pt x="116" y="327"/>
                  <a:pt x="116" y="327"/>
                </a:cubicBezTo>
                <a:cubicBezTo>
                  <a:pt x="116" y="327"/>
                  <a:pt x="116" y="327"/>
                  <a:pt x="116" y="327"/>
                </a:cubicBezTo>
                <a:cubicBezTo>
                  <a:pt x="105" y="319"/>
                  <a:pt x="91" y="314"/>
                  <a:pt x="77" y="313"/>
                </a:cubicBezTo>
                <a:cubicBezTo>
                  <a:pt x="37" y="311"/>
                  <a:pt x="3" y="343"/>
                  <a:pt x="1" y="383"/>
                </a:cubicBezTo>
                <a:cubicBezTo>
                  <a:pt x="0" y="423"/>
                  <a:pt x="31" y="456"/>
                  <a:pt x="71" y="458"/>
                </a:cubicBezTo>
                <a:cubicBezTo>
                  <a:pt x="89" y="459"/>
                  <a:pt x="105" y="453"/>
                  <a:pt x="118" y="443"/>
                </a:cubicBezTo>
                <a:cubicBezTo>
                  <a:pt x="122" y="440"/>
                  <a:pt x="124" y="438"/>
                  <a:pt x="127" y="435"/>
                </a:cubicBezTo>
                <a:cubicBezTo>
                  <a:pt x="127" y="435"/>
                  <a:pt x="149" y="415"/>
                  <a:pt x="167" y="427"/>
                </a:cubicBezTo>
                <a:cubicBezTo>
                  <a:pt x="167" y="519"/>
                  <a:pt x="167" y="519"/>
                  <a:pt x="167" y="519"/>
                </a:cubicBezTo>
                <a:cubicBezTo>
                  <a:pt x="454" y="518"/>
                  <a:pt x="687" y="287"/>
                  <a:pt x="690" y="0"/>
                </a:cubicBezTo>
                <a:cubicBezTo>
                  <a:pt x="591" y="0"/>
                  <a:pt x="591" y="0"/>
                  <a:pt x="591" y="0"/>
                </a:cubicBezTo>
                <a:cubicBezTo>
                  <a:pt x="591" y="15"/>
                  <a:pt x="604" y="28"/>
                  <a:pt x="604" y="28"/>
                </a:cubicBez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txBody>
          <a:bodyPr lIns="68580" tIns="34290" rIns="68580" bIns="34290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015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6" name="Straight Connector 15"/>
          <p:cNvCxnSpPr/>
          <p:nvPr/>
        </p:nvCxnSpPr>
        <p:spPr>
          <a:xfrm>
            <a:off x="6578600" y="2747010"/>
            <a:ext cx="1459865" cy="0"/>
          </a:xfrm>
          <a:prstGeom prst="line">
            <a:avLst/>
          </a:prstGeom>
          <a:ln w="1587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8"/>
          <p:cNvCxnSpPr/>
          <p:nvPr/>
        </p:nvCxnSpPr>
        <p:spPr>
          <a:xfrm>
            <a:off x="6746875" y="4046855"/>
            <a:ext cx="1109345" cy="0"/>
          </a:xfrm>
          <a:prstGeom prst="line">
            <a:avLst/>
          </a:prstGeom>
          <a:ln w="15875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1"/>
          <p:cNvCxnSpPr/>
          <p:nvPr/>
        </p:nvCxnSpPr>
        <p:spPr>
          <a:xfrm flipH="1">
            <a:off x="3776345" y="4229418"/>
            <a:ext cx="1377950" cy="0"/>
          </a:xfrm>
          <a:prstGeom prst="line">
            <a:avLst/>
          </a:prstGeom>
          <a:ln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22"/>
          <p:cNvCxnSpPr/>
          <p:nvPr/>
        </p:nvCxnSpPr>
        <p:spPr>
          <a:xfrm flipH="1">
            <a:off x="3614420" y="2730818"/>
            <a:ext cx="1544638" cy="0"/>
          </a:xfrm>
          <a:prstGeom prst="line">
            <a:avLst/>
          </a:prstGeom>
          <a:ln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038465" y="2373630"/>
            <a:ext cx="2710180" cy="398780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txBody>
          <a:bodyPr wrap="square" rtlCol="0" anchor="t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新增图表维度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10755" y="2260600"/>
            <a:ext cx="2312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+mn-ea"/>
              </a:rPr>
              <a:t>全球</a:t>
            </a:r>
            <a:endParaRPr lang="zh-CN" altLang="en-US" sz="2400" b="1">
              <a:latin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189470" y="3552825"/>
            <a:ext cx="2312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+mn-ea"/>
              </a:rPr>
              <a:t>全国</a:t>
            </a:r>
            <a:endParaRPr lang="zh-CN" altLang="en-US" sz="2400" b="1">
              <a:latin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920990" y="3159125"/>
            <a:ext cx="2892425" cy="2214880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txBody>
          <a:bodyPr wrap="square" rtlCol="0" anchor="t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接入数据接口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实现历史数据的呈现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完善交互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与全球面板一样，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实现时间轴、地图、柱形图、扇形图的联动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76935" y="4188460"/>
            <a:ext cx="2892425" cy="1630045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txBody>
          <a:bodyPr wrap="square" rtlCol="0" anchor="t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数据的获取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在微博、开源项目中获取历史时间段与疫情有关的舆情信息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733165" y="3769360"/>
            <a:ext cx="2312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+mn-ea"/>
              </a:rPr>
              <a:t>舆情</a:t>
            </a:r>
            <a:endParaRPr lang="zh-CN" altLang="en-US" sz="2400" b="1">
              <a:latin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45560" y="4896485"/>
            <a:ext cx="4076065" cy="1938020"/>
          </a:xfrm>
          <a:prstGeom prst="rect">
            <a:avLst/>
          </a:prstGeom>
          <a:noFill/>
          <a:ln w="12700">
            <a:noFill/>
            <a:prstDash val="lgDash"/>
          </a:ln>
        </p:spPr>
        <p:txBody>
          <a:bodyPr wrap="square" rtlCol="0" anchor="t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困难点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主要在数据层面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数据获取不完整；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数据接口还没有做好；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舆情数据目前借鉴了一些开源的项目，还没有进一步爬取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09"/>
          <p:cNvSpPr txBox="1"/>
          <p:nvPr/>
        </p:nvSpPr>
        <p:spPr>
          <a:xfrm>
            <a:off x="7919605" y="1647340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数据获取</a:t>
            </a:r>
            <a:endParaRPr lang="zh-CN" altLang="en-US" sz="30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01395" y="2243455"/>
            <a:ext cx="15252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spc="6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CONTENT</a:t>
            </a:r>
            <a:endParaRPr lang="en-US" altLang="zh-CN" b="1" spc="600" dirty="0">
              <a:solidFill>
                <a:schemeClr val="bg1"/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1" name="添加标题"/>
          <p:cNvSpPr/>
          <p:nvPr/>
        </p:nvSpPr>
        <p:spPr>
          <a:xfrm>
            <a:off x="6448494" y="3975793"/>
            <a:ext cx="1188245" cy="8299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4800" b="1" dirty="0">
                <a:solidFill>
                  <a:srgbClr val="175F8B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Segoe UI Light" panose="020B0502040204020203" pitchFamily="34" charset="0"/>
                <a:sym typeface="思源黑体" panose="020B0500000000000000" pitchFamily="34" charset="-122"/>
              </a:rPr>
              <a:t>03</a:t>
            </a:r>
            <a:endParaRPr lang="en-US" altLang="zh-CN" sz="4800" b="1" dirty="0">
              <a:solidFill>
                <a:srgbClr val="175F8B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Segoe UI Light" panose="020B0502040204020203" pitchFamily="34" charset="0"/>
              <a:sym typeface="思源黑体" panose="020B0500000000000000" pitchFamily="34" charset="-122"/>
            </a:endParaRPr>
          </a:p>
        </p:txBody>
      </p:sp>
      <p:sp>
        <p:nvSpPr>
          <p:cNvPr id="4" name="添加标题"/>
          <p:cNvSpPr/>
          <p:nvPr/>
        </p:nvSpPr>
        <p:spPr>
          <a:xfrm>
            <a:off x="6448494" y="2719128"/>
            <a:ext cx="1188245" cy="8299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4800" b="1" dirty="0">
                <a:solidFill>
                  <a:srgbClr val="175F8B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Segoe UI Light" panose="020B0502040204020203" pitchFamily="34" charset="0"/>
                <a:sym typeface="思源黑体" panose="020B0500000000000000" pitchFamily="34" charset="-122"/>
              </a:rPr>
              <a:t>02</a:t>
            </a:r>
            <a:endParaRPr lang="en-US" altLang="zh-CN" sz="4800" b="1" dirty="0">
              <a:solidFill>
                <a:srgbClr val="175F8B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Segoe UI Light" panose="020B0502040204020203" pitchFamily="34" charset="0"/>
              <a:sym typeface="思源黑体" panose="020B0500000000000000" pitchFamily="34" charset="-122"/>
            </a:endParaRPr>
          </a:p>
        </p:txBody>
      </p:sp>
      <p:sp>
        <p:nvSpPr>
          <p:cNvPr id="8" name="添加标题"/>
          <p:cNvSpPr/>
          <p:nvPr/>
        </p:nvSpPr>
        <p:spPr>
          <a:xfrm>
            <a:off x="6448494" y="1460558"/>
            <a:ext cx="1188245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4800" b="1" dirty="0">
                <a:solidFill>
                  <a:srgbClr val="175F8B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Segoe UI Light" panose="020B0502040204020203" pitchFamily="34" charset="0"/>
                <a:sym typeface="思源黑体" panose="020B0500000000000000" pitchFamily="34" charset="-122"/>
              </a:rPr>
              <a:t>01</a:t>
            </a:r>
            <a:endParaRPr lang="en-US" altLang="zh-CN" sz="4800" b="1" dirty="0">
              <a:solidFill>
                <a:srgbClr val="175F8B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Segoe UI Light" panose="020B0502040204020203" pitchFamily="34" charset="0"/>
              <a:sym typeface="思源黑体" panose="020B0500000000000000" pitchFamily="34" charset="-122"/>
            </a:endParaRPr>
          </a:p>
        </p:txBody>
      </p:sp>
      <p:sp>
        <p:nvSpPr>
          <p:cNvPr id="12" name="Object 209"/>
          <p:cNvSpPr txBox="1"/>
          <p:nvPr/>
        </p:nvSpPr>
        <p:spPr>
          <a:xfrm>
            <a:off x="7919605" y="2905910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p>
            <a:pPr defTabSz="457200"/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可视化呈现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3" name="Object 209"/>
          <p:cNvSpPr txBox="1"/>
          <p:nvPr/>
        </p:nvSpPr>
        <p:spPr>
          <a:xfrm>
            <a:off x="7919605" y="4162575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p>
            <a:pPr algn="l" defTabSz="457200">
              <a:buClrTx/>
              <a:buSzTx/>
              <a:buFontTx/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下一周计划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4" grpId="0" bldLvl="0" animBg="1"/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/>
              <a:t>数据获取</a:t>
            </a:r>
            <a:endParaRPr lang="zh-CN" altLang="en-US" dirty="0"/>
          </a:p>
        </p:txBody>
      </p:sp>
      <p:pic>
        <p:nvPicPr>
          <p:cNvPr id="6" name="image 3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/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高鹏轩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数据获取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9785" y="2272030"/>
            <a:ext cx="2983230" cy="3230245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txBody>
          <a:bodyPr wrap="none" rtlCol="0" anchor="t">
            <a:spAutoFit/>
          </a:bodyPr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丁香园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全球国家的历史数据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中国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精确到省的历史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数据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国家卫健委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各城市无症状感染者数据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上海卫健委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>
                <a:sym typeface="+mn-ea"/>
              </a:rPr>
              <a:t>各区的新增确诊</a:t>
            </a:r>
            <a:endParaRPr lang="zh-CN" altLang="en-US" dirty="0"/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>
                <a:sym typeface="+mn-ea"/>
              </a:rPr>
              <a:t>病例的位置信息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9785" y="2287270"/>
            <a:ext cx="2941320" cy="3199765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丁香源有误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国际数据不准确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停止更新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数据不全面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精确到市级数据未给出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9785" y="1455420"/>
            <a:ext cx="2312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+mn-ea"/>
              </a:rPr>
              <a:t>先前进展</a:t>
            </a:r>
            <a:endParaRPr lang="zh-CN" altLang="en-US" sz="2400" b="1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29785" y="1455420"/>
            <a:ext cx="2312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+mn-ea"/>
              </a:rPr>
              <a:t>存在问题</a:t>
            </a:r>
            <a:endParaRPr lang="zh-CN" altLang="en-US" sz="2400" b="1"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4390" y="1455420"/>
            <a:ext cx="2312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+mn-ea"/>
              </a:rPr>
              <a:t>本周进展</a:t>
            </a:r>
            <a:endParaRPr lang="zh-CN" altLang="en-US" sz="2400" b="1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4390" y="2272030"/>
            <a:ext cx="2888615" cy="3199765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txBody>
          <a:bodyPr wrap="square" rtlCol="0" anchor="t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获取新的数据源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国际疫情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数据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精确到市级的数据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修改数据接口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全球疫情面板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全国疫情面板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14" name="图片 13" descr="2b694562374392646ca9c2e1994b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175" y="1181735"/>
            <a:ext cx="10407015" cy="48888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388235" y="6070600"/>
            <a:ext cx="741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https://2019ncov.chinacdc.cn/2019-nCoV/index.html</a:t>
            </a:r>
            <a:endParaRPr lang="zh-CN" altLang="en-US" sz="2400" b="1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>
                <a:solidFill>
                  <a:srgbClr val="175F8B"/>
                </a:solidFill>
                <a:latin typeface="+mj-ea"/>
                <a:sym typeface="+mn-ea"/>
              </a:rPr>
              <a:t>可视化呈现</a:t>
            </a:r>
            <a:endParaRPr lang="zh-CN" altLang="en-US" dirty="0">
              <a:solidFill>
                <a:srgbClr val="175F8B"/>
              </a:solidFill>
              <a:latin typeface="+mj-ea"/>
              <a:sym typeface="+mn-ea"/>
            </a:endParaRPr>
          </a:p>
        </p:txBody>
      </p:sp>
      <p:pic>
        <p:nvPicPr>
          <p:cNvPr id="6" name="image 3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/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吴非、申屠佳颖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0305" y="1600200"/>
            <a:ext cx="8369300" cy="431165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可视化呈现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60" y="1483360"/>
            <a:ext cx="8012430" cy="46126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6735" y="2185035"/>
            <a:ext cx="2973070" cy="2984500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txBody>
          <a:bodyPr wrap="square" rtlCol="0" anchor="t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本周进展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添加柱形图与扇形图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直观表现全球感染人数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TOP10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的国家与人数占比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联动时间轴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按照时间轴动态呈现全球疫情情况，从而可以分析疫情趋势与各国的区别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2995" y="1764030"/>
            <a:ext cx="8369300" cy="431165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可视化呈现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6735" y="1839595"/>
            <a:ext cx="2973070" cy="4092575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txBody>
          <a:bodyPr wrap="square" rtlCol="0" anchor="t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本周进展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添加柱形图与扇形图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直观表现国感染人数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TOP10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的省份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与人数占比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更改样式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更改图表的呈现，使得全国疫情面板和全球疫情面板统一样式，更加美观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添加时间轴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与全球疫情可视化面板一样，添加时间轴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11684"/>
          <a:stretch>
            <a:fillRect/>
          </a:stretch>
        </p:blipFill>
        <p:spPr>
          <a:xfrm>
            <a:off x="3642995" y="1627505"/>
            <a:ext cx="8865235" cy="458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77" y="1627371"/>
            <a:ext cx="9125146" cy="4148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0"/>
            <a:ext cx="12198985" cy="899160"/>
          </a:xfrm>
          <a:prstGeom prst="rect">
            <a:avLst/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02152" y="150570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175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可视化呈现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005" y="1063625"/>
            <a:ext cx="11050905" cy="56927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624705" y="2779395"/>
            <a:ext cx="295910" cy="284480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endCxn id="6" idx="7"/>
          </p:cNvCxnSpPr>
          <p:nvPr/>
        </p:nvCxnSpPr>
        <p:spPr>
          <a:xfrm flipH="1">
            <a:off x="4877435" y="2482850"/>
            <a:ext cx="259715" cy="338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023485" y="2114550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click</a:t>
            </a:r>
            <a:endParaRPr lang="en-US" altLang="zh-CN">
              <a:solidFill>
                <a:srgbClr val="C0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48785" y="3063875"/>
            <a:ext cx="471170" cy="1697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5"/>
          </p:cNvCxnSpPr>
          <p:nvPr/>
        </p:nvCxnSpPr>
        <p:spPr>
          <a:xfrm>
            <a:off x="4877435" y="3021965"/>
            <a:ext cx="4216400" cy="1739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7475855" y="4431030"/>
            <a:ext cx="14605" cy="7175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ea"/>
              </a:rPr>
              <a:t>下一周计划</a:t>
            </a:r>
            <a:endParaRPr lang="zh-CN" altLang="en-US" dirty="0"/>
          </a:p>
        </p:txBody>
      </p:sp>
      <p:pic>
        <p:nvPicPr>
          <p:cNvPr id="6" name="image 3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/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WPS 演示</Application>
  <PresentationFormat>宽屏</PresentationFormat>
  <Paragraphs>163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Times New Roman</vt:lpstr>
      <vt:lpstr>Arial Unicode MS</vt:lpstr>
      <vt:lpstr>等线</vt:lpstr>
      <vt:lpstr>思源黑体</vt:lpstr>
      <vt:lpstr>黑体</vt:lpstr>
      <vt:lpstr>Segoe UI Light</vt:lpstr>
      <vt:lpstr>Wingdings</vt:lpstr>
      <vt:lpstr>华文仿宋</vt:lpstr>
      <vt:lpstr>华文中宋</vt:lpstr>
      <vt:lpstr>仿宋</vt:lpstr>
      <vt:lpstr>Source Han Sans SC</vt:lpstr>
      <vt:lpstr>Yu Gothic UI</vt:lpstr>
      <vt:lpstr>Arial</vt:lpstr>
      <vt:lpstr>赤霞朱主题​​</vt:lpstr>
      <vt:lpstr>可视化项目汇报</vt:lpstr>
      <vt:lpstr>PowerPoint 演示文稿</vt:lpstr>
      <vt:lpstr>赛道</vt:lpstr>
      <vt:lpstr>PowerPoint 演示文稿</vt:lpstr>
      <vt:lpstr>框架</vt:lpstr>
      <vt:lpstr>PowerPoint 演示文稿</vt:lpstr>
      <vt:lpstr>PowerPoint 演示文稿</vt:lpstr>
      <vt:lpstr>PowerPoint 演示文稿</vt:lpstr>
      <vt:lpstr>分工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Hydrargyrum</cp:lastModifiedBy>
  <cp:revision>357</cp:revision>
  <dcterms:created xsi:type="dcterms:W3CDTF">2019-01-23T14:14:00Z</dcterms:created>
  <dcterms:modified xsi:type="dcterms:W3CDTF">2022-05-12T07:27:09Z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2052-11.1.0.9986</vt:lpwstr>
  </property>
</Properties>
</file>